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4143587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Shape 46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Shape 564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Shape 570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Shape 585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Shape 60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rIns="95725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rIns="95725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|</a:t>
            </a:r>
          </a:p>
        </p:txBody>
      </p:sp>
      <p:sp>
        <p:nvSpPr>
          <p:cNvPr id="19" name="Shape 1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Blank">
    <p:bg>
      <p:bgPr>
        <a:solidFill>
          <a:srgbClr val="3F3F3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6418964"/>
            <a:ext cx="9155740" cy="45774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cxnSp>
        <p:nvCxnSpPr>
          <p:cNvPr id="33" name="Shape 3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7.png"/><Relationship Id="rId4" Type="http://schemas.openxmlformats.org/officeDocument/2006/relationships/image" Target="../media/image0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hyperlink" Target="https://youtu.be/0lpxKw6E90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0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jpg"/><Relationship Id="rId4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Heroes of CSS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3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Analogy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57200" y="990600"/>
            <a:ext cx="410094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</a:p>
          <a:p>
            <a:pPr indent="-2571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</a:p>
          <a:p>
            <a:pPr indent="-2571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ctr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4743201" y="990600"/>
            <a:ext cx="410094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</a:p>
          <a:p>
            <a:pPr indent="-3429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</a:p>
          <a:p>
            <a:pPr indent="-3429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</a:t>
            </a:r>
          </a:p>
        </p:txBody>
      </p:sp>
      <p:pic>
        <p:nvPicPr>
          <p:cNvPr descr="File:Notepad.png"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8" y="4449762"/>
            <a:ext cx="1676399" cy="1676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Word 2013 logo.svg" id="114" name="Shape 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6" y="4602162"/>
            <a:ext cx="1475764" cy="1448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HTML Page - Result</a:t>
            </a: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838200"/>
            <a:ext cx="7324725" cy="53911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 CSS - Result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762000"/>
            <a:ext cx="6781800" cy="558101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Critical Question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457200" y="1752600"/>
            <a:ext cx="8381999" cy="3797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style HTML…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1" sz="4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Elements?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1" sz="4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Classes?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1" sz="4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Syntax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457200" y="828115"/>
            <a:ext cx="8153399" cy="3352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works by hooking onto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added into HTML using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identifiers.</a:t>
            </a: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Classes use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.classname,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IDs use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#idname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elements use just their name.</a:t>
            </a: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hooked, we apply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those HTML elements using CSS.</a:t>
            </a: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en.support.files.wordpress.com/2011/09/css-selectors-lrg.png"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282" y="3365075"/>
            <a:ext cx="8409693" cy="2883324"/>
          </a:xfrm>
          <a:prstGeom prst="rect">
            <a:avLst/>
          </a:prstGeom>
          <a:noFill/>
          <a:ln cap="flat" cmpd="sng" w="9525">
            <a:solidFill>
              <a:srgbClr val="2E75B5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Lingering Questions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438275" y="2819400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5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Relative File Paths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File Paths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" y="838200"/>
            <a:ext cx="9128760" cy="4483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457200" y="5522537"/>
            <a:ext cx="8153399" cy="725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b="1" i="0" lang="en-US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file paths </a:t>
            </a:r>
            <a:r>
              <a:rPr b="0" i="0" lang="en-US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Absolutely No Absolute Paths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29" y="1447800"/>
            <a:ext cx="9123744" cy="10487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29901" y="2805111"/>
            <a:ext cx="4748514" cy="3367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USE RELATIVE FILE PATHS. </a:t>
            </a: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deploy your sites without them,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of your links will fail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214312" lvl="1" marL="55721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will happen if you move your project from one folder to another. </a:t>
            </a:r>
          </a:p>
          <a:p>
            <a:pPr indent="-214312" lvl="1" marL="55721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Remember, there is no such thing as a “C:” drive on the internet. </a:t>
            </a:r>
          </a:p>
        </p:txBody>
      </p:sp>
      <p:pic>
        <p:nvPicPr>
          <p:cNvPr descr="https://possil.files.wordpress.com/2012/01/finger-wagging-2.jpg" id="173" name="Shape 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814" y="2667000"/>
            <a:ext cx="3945455" cy="339309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29901" y="816768"/>
            <a:ext cx="4748514" cy="631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b="1" i="0" lang="en-US" sz="37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</a:t>
            </a:r>
            <a:r>
              <a:rPr b="1" i="0" lang="en-US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BAD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3962400" y="1132283"/>
            <a:ext cx="1600199" cy="620315"/>
          </a:xfrm>
          <a:prstGeom prst="straightConnector1">
            <a:avLst/>
          </a:prstGeom>
          <a:noFill/>
          <a:ln cap="flat" cmpd="sng" w="730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(RelativePaths_DEMO | 1-RelativePaths)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304800" y="914400"/>
            <a:ext cx="8686800" cy="37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Unzip the folder sent to you via Slack.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Edit the HTML files in all of the “RelativePaths” folders. You need to write relative paths that link the HTML documents with CSS stylesheets.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Tip: Check out the “RelativePaths_WorkingExample” folder.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2971800" y="124825"/>
            <a:ext cx="60197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1-RelativePaths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Box Model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Boxes Upon Boxes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762000"/>
            <a:ext cx="7000177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76200" y="4648200"/>
            <a:ext cx="9067799" cy="16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CSS, every element rests within a series of boxes.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box has customizable space properties: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margin, border, and padding.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spacing value: 20px 10px 10px 20px (top, right, bottom, left)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990600"/>
            <a:ext cx="8229600" cy="426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3657600" y="124825"/>
            <a:ext cx="5333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685800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222" name="Shape 222"/>
          <p:cNvSpPr/>
          <p:nvPr/>
        </p:nvSpPr>
        <p:spPr>
          <a:xfrm>
            <a:off x="76200" y="5170637"/>
            <a:ext cx="906779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990600"/>
            <a:ext cx="8229600" cy="426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0" y="679937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2471" l="5468" r="4292" t="630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76200" y="5170637"/>
            <a:ext cx="906779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Be Floatin’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 Facebook Break…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-5870" y="783752"/>
            <a:ext cx="9149869" cy="564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next topics are fairly “tricky”…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VERY IMPORTANT.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channel that inner genius.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vignette2.wikia.nocookie.net/animaljam/images/4/40/623px-Genius-meme.png/revision/latest?cb=20140720022713"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665" y="1828800"/>
            <a:ext cx="4876799" cy="374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Concept of “Flow”</a:t>
            </a:r>
          </a:p>
        </p:txBody>
      </p:sp>
      <p:pic>
        <p:nvPicPr>
          <p:cNvPr descr="https://css-tricks.com/wp-content/csstricks-uploads/web-text-wrap.png"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726345"/>
            <a:ext cx="7386506" cy="369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default, every HTML element displayed in the browser is governed by a concept called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HTML elements force their adjacent elements to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around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Analogy to MS Word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5715000" y="1118620"/>
            <a:ext cx="3200398" cy="4417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concept of “flow” is very similar to the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wrap-text options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may be familiar with in Microsoft Word. 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as in MS Word, you can have images in-line with text, on-top of text, etc.</a:t>
            </a:r>
          </a:p>
        </p:txBody>
      </p:sp>
      <p:pic>
        <p:nvPicPr>
          <p:cNvPr descr="https://i-msdn.sec.s-msft.com/dynimg/IC313538.jpg"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118620"/>
            <a:ext cx="51244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Important of All….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304798" y="5715000"/>
            <a:ext cx="8740774" cy="592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Submit SOMETHING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(even if it seems pretty crummy)!</a:t>
            </a:r>
          </a:p>
        </p:txBody>
      </p:sp>
      <p:pic>
        <p:nvPicPr>
          <p:cNvPr descr="http://theloushe.typepad.com/.a/6a00d83454c42469e201676183a3ad970b-pi"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914400"/>
            <a:ext cx="6172199" cy="460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Elements 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default, web clients render many HTML elements as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elements.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Paragraphs, headers, divs and more receive this treatment.</a:t>
            </a: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block element will take up an entire line of space—unless you intervene with CSS properties.</a:t>
            </a:r>
          </a:p>
        </p:txBody>
      </p:sp>
      <p:pic>
        <p:nvPicPr>
          <p:cNvPr descr="https://blog.4psa.com/wp-content/uploads/block-inline1.png" id="270" name="Shape 270"/>
          <p:cNvPicPr preferRelativeResize="0"/>
          <p:nvPr/>
        </p:nvPicPr>
        <p:blipFill rotWithShape="1">
          <a:blip r:embed="rId3">
            <a:alphaModFix/>
          </a:blip>
          <a:srcRect b="0" l="0" r="48628" t="0"/>
          <a:stretch/>
        </p:blipFill>
        <p:spPr>
          <a:xfrm>
            <a:off x="304800" y="703120"/>
            <a:ext cx="3809999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304800" y="98052"/>
            <a:ext cx="6934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Elements vs. Inline Elements 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contrast the block elements with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inline elements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using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 CSS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properties, we can command our website to display multiple HTML elements adjacently. </a:t>
            </a:r>
          </a:p>
        </p:txBody>
      </p:sp>
      <p:pic>
        <p:nvPicPr>
          <p:cNvPr descr="https://blog.4psa.com/wp-content/uploads/block-inline1.png" id="278" name="Shape 278"/>
          <p:cNvPicPr preferRelativeResize="0"/>
          <p:nvPr/>
        </p:nvPicPr>
        <p:blipFill rotWithShape="1">
          <a:blip r:embed="rId3">
            <a:alphaModFix/>
          </a:blip>
          <a:srcRect b="0" l="-1" r="-2743" t="0"/>
          <a:stretch/>
        </p:blipFill>
        <p:spPr>
          <a:xfrm>
            <a:off x="304800" y="703120"/>
            <a:ext cx="7619999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04800" y="4711855"/>
            <a:ext cx="86105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transform these block elements into inline elements, we use a CSS property called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float. 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Floats are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building web layouts.</a:t>
            </a:r>
          </a:p>
        </p:txBody>
      </p:sp>
      <p:pic>
        <p:nvPicPr>
          <p:cNvPr descr="https://css-tricks.com/wp-content/csstricks-uploads/web-layout.png" id="286" name="Shape 286"/>
          <p:cNvPicPr preferRelativeResize="0"/>
          <p:nvPr/>
        </p:nvPicPr>
        <p:blipFill rotWithShape="1">
          <a:blip r:embed="rId3">
            <a:alphaModFix/>
          </a:blip>
          <a:srcRect b="0" l="15921" r="19178" t="0"/>
          <a:stretch/>
        </p:blipFill>
        <p:spPr>
          <a:xfrm>
            <a:off x="0" y="747991"/>
            <a:ext cx="5714999" cy="390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4">
            <a:alphaModFix/>
          </a:blip>
          <a:srcRect b="70232" l="0" r="0" t="0"/>
          <a:stretch/>
        </p:blipFill>
        <p:spPr>
          <a:xfrm>
            <a:off x="5867400" y="1239084"/>
            <a:ext cx="2896042" cy="66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1905000"/>
            <a:ext cx="2896042" cy="224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Clearing the Float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1" y="990600"/>
            <a:ext cx="8660618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304800" y="4711855"/>
            <a:ext cx="86105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Floats often get in the way of our layouts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Sometimes we don’t want to give each element the “inline” treatment. 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304800" y="5094928"/>
            <a:ext cx="86105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Sometimes when elements don’t match up in size, we get situations like the above… 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2" y="732750"/>
            <a:ext cx="8450609" cy="41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304800" y="4790612"/>
            <a:ext cx="86105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get around this by using “the clearfix hack.” </a:t>
            </a: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including the CSS property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overflow: auto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first element will fill up the empty parts of the flow.</a:t>
            </a: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02224"/>
            <a:ext cx="8374136" cy="404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5581189"/>
            <a:ext cx="1592943" cy="81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</a:p>
        </p:txBody>
      </p:sp>
      <p:cxnSp>
        <p:nvCxnSpPr>
          <p:cNvPr id="320" name="Shape 320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838200"/>
            <a:ext cx="5402503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</a:p>
        </p:txBody>
      </p:sp>
      <p:cxnSp>
        <p:nvCxnSpPr>
          <p:cNvPr id="328" name="Shape 328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747991"/>
            <a:ext cx="91344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(2-FloatExamples) 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Fantastic Guide on Floats ****</a:t>
            </a:r>
          </a:p>
        </p:txBody>
      </p:sp>
      <p:cxnSp>
        <p:nvCxnSpPr>
          <p:cNvPr id="343" name="Shape 34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726" y="835761"/>
            <a:ext cx="5485672" cy="462589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45" name="Shape 345"/>
          <p:cNvSpPr txBox="1"/>
          <p:nvPr/>
        </p:nvSpPr>
        <p:spPr>
          <a:xfrm>
            <a:off x="409304" y="5518076"/>
            <a:ext cx="8610599" cy="654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all serious front-end developers (this is a </a:t>
            </a:r>
            <a:r>
              <a:rPr b="1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read):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https://css-tricks.com/all-about-floats/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766499"/>
            <a:ext cx="2867025" cy="7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floating skills by creating a conceptual layout. Eyeball the design to your best ability.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your Slack for more instructions.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3-FloatLayout-Activity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0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work!</a:t>
            </a:r>
          </a:p>
        </p:txBody>
      </p:sp>
      <p:pic>
        <p:nvPicPr>
          <p:cNvPr descr="http://cdn.pophangover.com/wp-content/uploads/2012/06/good-job-good-effort-kid-e1339021157881.jpg" id="370" name="Shape 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49" y="783752"/>
            <a:ext cx="4762499" cy="4762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2286000" y="5807176"/>
            <a:ext cx="4572000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brain may rest now…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304800" y="98052"/>
            <a:ext cx="868427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Walkthrough! (Highly, HIGHLY Recommend!!!)</a:t>
            </a: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38200"/>
            <a:ext cx="8684273" cy="5025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76200" y="5988403"/>
            <a:ext cx="89128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https://youtu.be/0lpxKw6E90Y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BREAK!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Position: Static (Default)</a:t>
            </a: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2286000" cy="530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2819400" y="914400"/>
            <a:ext cx="6172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Position: Relative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Switching the boxes to relative will nudge the boxes in relation to their “original” location.</a:t>
            </a: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47989"/>
            <a:ext cx="2783310" cy="565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2155294"/>
            <a:ext cx="2773776" cy="416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Position: Absolute</a:t>
            </a: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76582"/>
            <a:ext cx="7417400" cy="386238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363583" y="5715071"/>
            <a:ext cx="868680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 with location relevant to first “placed” element 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" y="783752"/>
            <a:ext cx="8593799" cy="428120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/>
          <p:nvPr/>
        </p:nvSpPr>
        <p:spPr>
          <a:xfrm>
            <a:off x="363583" y="5715071"/>
            <a:ext cx="868680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 with exact coordinates to the browser window</a:t>
            </a:r>
          </a:p>
        </p:txBody>
      </p:sp>
      <p:sp>
        <p:nvSpPr>
          <p:cNvPr id="425" name="Shape 425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Position: Fixed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Brace Yourselves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152400" y="653854"/>
            <a:ext cx="8915400" cy="109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is going to be a bit tough.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228600" y="5181600"/>
            <a:ext cx="8915400" cy="109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trust us! 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will all look easy a few weeks from now.</a:t>
            </a:r>
          </a:p>
        </p:txBody>
      </p:sp>
      <p:pic>
        <p:nvPicPr>
          <p:cNvPr descr="http://cdn.meme.am/instances/55327277.jpg"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Layering with Z-Index</a:t>
            </a:r>
          </a:p>
        </p:txBody>
      </p:sp>
      <p:pic>
        <p:nvPicPr>
          <p:cNvPr descr="https://cdn.css-tricks.com/wp-content/uploads/2011/09/basicz-index.png"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363583" y="5331446"/>
            <a:ext cx="868680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Z-Index allows you to layer elements on top of each other when they’re placed in absolute coordinates.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304800" y="98052"/>
            <a:ext cx="6934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Hiding Things 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“Display: none” allows us to hide elements from view.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will become useful in later sections, when we’ll be hiding and revealing specific HTML elements of our choice.  </a:t>
            </a: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19" y="798418"/>
            <a:ext cx="2164080" cy="339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Walkthrough!</a:t>
            </a:r>
          </a:p>
        </p:txBody>
      </p:sp>
      <p:sp>
        <p:nvSpPr>
          <p:cNvPr id="456" name="Shape 456"/>
          <p:cNvSpPr/>
          <p:nvPr/>
        </p:nvSpPr>
        <p:spPr>
          <a:xfrm>
            <a:off x="76200" y="5988403"/>
            <a:ext cx="89128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https://youtu.be/sHfJn0jqBro</a:t>
            </a:r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2" y="716622"/>
            <a:ext cx="8429039" cy="50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304800" y="98052"/>
            <a:ext cx="6934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Resource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409304" y="5348962"/>
            <a:ext cx="8610599" cy="10613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Another great read for front-end developers:</a:t>
            </a:r>
            <a:b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http://learn.shayhowe.com/html-css/positioning-content/</a:t>
            </a: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825" y="820274"/>
            <a:ext cx="8536575" cy="3551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304800" y="914400"/>
            <a:ext cx="8686800" cy="3077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positioning skills by creating another conceptual layout. Eyeball the design to your best ability.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your Slack for additional instructions.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2286000" y="124825"/>
            <a:ext cx="6705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6-CSS_Positioned_Activity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747991"/>
            <a:ext cx="6762750" cy="550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304800" y="98052"/>
            <a:ext cx="868427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Walkthrough! </a:t>
            </a:r>
          </a:p>
        </p:txBody>
      </p:sp>
      <p:sp>
        <p:nvSpPr>
          <p:cNvPr id="490" name="Shape 490"/>
          <p:cNvSpPr/>
          <p:nvPr/>
        </p:nvSpPr>
        <p:spPr>
          <a:xfrm>
            <a:off x="76200" y="5988403"/>
            <a:ext cx="891287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https://youtu.be/yWXgnQaWSW0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Shape 491"/>
          <p:cNvPicPr preferRelativeResize="0"/>
          <p:nvPr/>
        </p:nvPicPr>
        <p:blipFill rotWithShape="1">
          <a:blip r:embed="rId4">
            <a:alphaModFix/>
          </a:blip>
          <a:srcRect b="13459" l="0" r="0" t="0"/>
          <a:stretch/>
        </p:blipFill>
        <p:spPr>
          <a:xfrm>
            <a:off x="734741" y="712806"/>
            <a:ext cx="7799657" cy="514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Advice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4419600" y="2468658"/>
            <a:ext cx="4648199" cy="2073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Re-do this at home. </a:t>
            </a:r>
            <a:br>
              <a:rPr b="1"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designed this exercise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firm up your HTML/CSS skills.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REMEMBER: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best way to learn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to PRACTICE!</a:t>
            </a:r>
          </a:p>
        </p:txBody>
      </p:sp>
      <p:pic>
        <p:nvPicPr>
          <p:cNvPr descr="https://sybariticsinger.files.wordpress.com/2011/09/practice.jpg?w=600"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14400"/>
            <a:ext cx="4074933" cy="51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Brace Yourselves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0" y="2057400"/>
            <a:ext cx="9067799" cy="2545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expect to understand EVERYTHING at once.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1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</a:p>
        </p:txBody>
      </p:sp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" y="797235"/>
            <a:ext cx="9139238" cy="449103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116681" y="5410200"/>
            <a:ext cx="8915400" cy="654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access chrome inspector, right click on a page. Then hit “Inspect.”</a:t>
            </a: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will allow you to inspect the HTML, CSS and more!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" y="990600"/>
            <a:ext cx="9139238" cy="388143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1" name="Shape 521"/>
          <p:cNvSpPr txBox="1"/>
          <p:nvPr/>
        </p:nvSpPr>
        <p:spPr>
          <a:xfrm>
            <a:off x="116681" y="5181600"/>
            <a:ext cx="8915400" cy="654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even edit the HTML/CSS of a webpage and instantly view your changes in the browser! </a:t>
            </a:r>
          </a:p>
          <a:p>
            <a:pPr indent="-257175" lvl="0" marL="257175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Class! 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0" y="2057400"/>
            <a:ext cx="9067799" cy="2545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be coming back to this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our next class.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Recap + Reassurances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cdn.studiocalico.com/pictures/images/000/331/522/large/You_Got_This_Background_original.jpg?1432053097" id="540" name="Shape 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-76200"/>
            <a:ext cx="8686800" cy="694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 MATERIAL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559" name="Shape 559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 website you commonly visit (Amazon, Google, Huff Po, etc.) and heavily modify it with Google Developer Tools.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have 15 minutes to test Chrome Inspector. Try modifying: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 (change words).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Colors.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Spacing.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other CSS style rules.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you’re done, send a screenshot to your class’s Slack.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Resets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304800" y="0"/>
            <a:ext cx="7086600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1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 Multiple CSS Files ***(Very Important!!!)***</a:t>
            </a:r>
          </a:p>
        </p:txBody>
      </p:sp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95" y="762000"/>
            <a:ext cx="8545214" cy="314180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321546" y="3977289"/>
            <a:ext cx="8555263" cy="22711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link our documents to more than one stylesheet at a time—one of the most powerful features of CSS/HTML.</a:t>
            </a: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tapping into different stylesheets simultaneously, we can create complex layouts with plenty of design rules.</a:t>
            </a: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remember: the loading </a:t>
            </a:r>
            <a:r>
              <a:rPr b="1" i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matters!!!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Recap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Browser?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a show of hands…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304800" y="0"/>
            <a:ext cx="7086600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Battle of the Browsers</a:t>
            </a:r>
          </a:p>
        </p:txBody>
      </p:sp>
      <p:pic>
        <p:nvPicPr>
          <p:cNvPr descr="http://www.blackbaudknowhow.com/wp-content/uploads/2012/11/Web-Browser-War.jpg" id="588" name="Shape 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003207"/>
            <a:ext cx="3809999" cy="50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4724400" y="1307708"/>
            <a:ext cx="432117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the hood, web browsers often </a:t>
            </a:r>
            <a:r>
              <a:rPr b="1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 webpages differently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their competition.</a:t>
            </a: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disparities could mean HTML/CSS displaying differently  in each web client.</a:t>
            </a:r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of these potential divergences, web developers need to make their websites </a:t>
            </a:r>
            <a:r>
              <a:rPr b="1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cross-browser compatible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304800" y="0"/>
            <a:ext cx="7086600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Reset.css (or Normalize.css)</a:t>
            </a:r>
          </a:p>
        </p:txBody>
      </p:sp>
      <p:pic>
        <p:nvPicPr>
          <p:cNvPr id="596" name="Shape 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783752"/>
            <a:ext cx="6867525" cy="367316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97" name="Shape 597"/>
          <p:cNvSpPr txBox="1"/>
          <p:nvPr/>
        </p:nvSpPr>
        <p:spPr>
          <a:xfrm>
            <a:off x="152398" y="4586812"/>
            <a:ext cx="8882743" cy="1813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Reset.css will “reset” all browser-specific CSS. This means your site will appear the same in all browsers.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you will have to re-style everything yourself.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CSS Resets Matter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4495800" y="1307708"/>
            <a:ext cx="4549773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important for creating browser-compatible websites.</a:t>
            </a: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an example of using someone else’s CSS in </a:t>
            </a:r>
            <a:r>
              <a:rPr i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website!!!</a:t>
            </a: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a common Front-End Developer Interview question.</a:t>
            </a:r>
          </a:p>
          <a:p>
            <a:pPr indent="-457200" lvl="0" marL="457200" marR="0" rtl="0" algn="l">
              <a:spcBef>
                <a:spcPts val="44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cdn.meme.am/instances/52072833.jpg" id="605" name="Shape 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8" y="1261184"/>
            <a:ext cx="3856523" cy="3856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304800" y="98052"/>
            <a:ext cx="52577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</a:p>
        </p:txBody>
      </p:sp>
      <p:sp>
        <p:nvSpPr>
          <p:cNvPr id="612" name="Shape 612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 the instructions given via Slack to incorporate a reset.css file in a basic HTML file.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impact of the reset file makes after you include it.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Critical Question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438275" y="2819400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Definitions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(*yawn* unimportant)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57200" y="1143000"/>
            <a:ext cx="8153399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web.”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fonts, and content placement.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286" y="4631587"/>
            <a:ext cx="1873914" cy="149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